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2" r:id="rId4"/>
    <p:sldId id="286" r:id="rId5"/>
    <p:sldId id="284" r:id="rId6"/>
    <p:sldId id="285" r:id="rId7"/>
    <p:sldId id="278" r:id="rId8"/>
    <p:sldId id="273" r:id="rId9"/>
    <p:sldId id="282" r:id="rId10"/>
    <p:sldId id="279" r:id="rId11"/>
    <p:sldId id="283" r:id="rId12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A39"/>
    <a:srgbClr val="FFDB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48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28D645-9177-64F9-60C8-D4CA2C518D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0E3F6E0-FFA0-0C7B-F084-ADC7B98FF6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D384B7D-A7A7-7105-983C-A2CAF0D2C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3C722-099D-4A80-9038-87528A697412}" type="datetimeFigureOut">
              <a:rPr lang="da-DK" smtClean="0"/>
              <a:t>15-12-2025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647682C-EF12-9A2B-F46C-2F67E43AC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0BC443E-67A3-B4FC-F961-8BF99CE4D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8C07-AB3D-4626-9781-68D46DE800B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75381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E746CF-FC9D-7BC6-E9AE-F90816822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C05F657A-E93B-981F-7971-817D0D50E2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44E338A-C299-363C-EA7F-326CFCD9A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3C722-099D-4A80-9038-87528A697412}" type="datetimeFigureOut">
              <a:rPr lang="da-DK" smtClean="0"/>
              <a:t>15-12-2025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52107EE-EFE6-493E-EBEF-EFD88D2F7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5247340-7836-D082-8454-39E6989D9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8C07-AB3D-4626-9781-68D46DE800B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7034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29E2CE05-1666-68D8-DB96-E69F82035E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0670930D-28FB-18CF-66FB-9520CD336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8E4B352-9839-F4E8-59E8-B6EDF9E49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3C722-099D-4A80-9038-87528A697412}" type="datetimeFigureOut">
              <a:rPr lang="da-DK" smtClean="0"/>
              <a:t>15-12-2025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5FFB4C6-31E0-7A2A-7AA9-63A7D0000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590832F-D4EF-2902-C22B-CBB1A7BB2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8C07-AB3D-4626-9781-68D46DE800B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01671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8BA2CE-BC3C-F28C-8468-C7CC0D9B0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82101A8-0047-53DF-BC1A-E4A566725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78CCAE8-5F80-9158-7D43-B558D616F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3C722-099D-4A80-9038-87528A697412}" type="datetimeFigureOut">
              <a:rPr lang="da-DK" smtClean="0"/>
              <a:t>15-12-2025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F0F4892-67C9-C477-83EE-D99A4A89B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723C1FF-5C5D-F79E-BC64-E9AE6C1B2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8C07-AB3D-4626-9781-68D46DE800B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46503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53BFF3-D3EA-CA1E-1533-3B81143D5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A354483-69C1-E831-2643-DFB6EB7349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BC9509B-2DF8-8257-CA5B-3DAAE01E6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3C722-099D-4A80-9038-87528A697412}" type="datetimeFigureOut">
              <a:rPr lang="da-DK" smtClean="0"/>
              <a:t>15-12-2025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5E248D8-2B8F-59CC-19A0-D396C965E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7C6EA59-F960-0053-251E-7B8068170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8C07-AB3D-4626-9781-68D46DE800B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4359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A5C35E-FD30-11E5-F32A-FD8966A0A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C348C58-1129-8605-BCE1-9C970952E8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8B58F52-78BA-0581-25B5-770D0A7FF3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E88F674-F67E-59AD-5532-0534E514F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3C722-099D-4A80-9038-87528A697412}" type="datetimeFigureOut">
              <a:rPr lang="da-DK" smtClean="0"/>
              <a:t>15-12-2025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A842998-43D5-781D-D9D0-246D5BEAC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A09EA41-3979-AE70-1E19-6560F8D05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8C07-AB3D-4626-9781-68D46DE800B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96621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8BAA83-4205-582E-2D2C-ED2C07DB8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AC27AA8-DF14-EEE7-31E3-14AB0CCB5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01964B6-08DB-EB6C-3AF7-88DD4F5FE0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5C7B4465-C231-72B5-5225-491F0F314A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44C10181-C8B0-53F7-A3D0-C434DDEF43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C033A6F1-7F81-99F7-838F-EA5464793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3C722-099D-4A80-9038-87528A697412}" type="datetimeFigureOut">
              <a:rPr lang="da-DK" smtClean="0"/>
              <a:t>15-12-2025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C847640-F313-26BB-FAA1-1A79465FE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D36149B0-0741-2B03-C18C-F564A9732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8C07-AB3D-4626-9781-68D46DE800B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1046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4C77DF-0A37-4808-5CC6-E77F740E2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F784C711-EDA0-59A3-354A-1F566675D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3C722-099D-4A80-9038-87528A697412}" type="datetimeFigureOut">
              <a:rPr lang="da-DK" smtClean="0"/>
              <a:t>15-12-2025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694EB68-43F0-887F-DB02-C41E12BEA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F5C1DFC-98CA-46E7-C961-FF09C145E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8C07-AB3D-4626-9781-68D46DE800B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8179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961A2DCD-2F55-9240-61AD-E0B1FEE2F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3C722-099D-4A80-9038-87528A697412}" type="datetimeFigureOut">
              <a:rPr lang="da-DK" smtClean="0"/>
              <a:t>15-12-2025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20BF0F6D-67AE-E5DA-646B-84E9A6CB6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6B96ADA-4FD4-D75B-F18D-910955459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8C07-AB3D-4626-9781-68D46DE800B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20138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A27BF4-032C-8577-5DC5-D11EA080B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C6DF9CB-0A46-D767-B7A4-C630D8DAC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1F90C62-3D6D-DA06-C89F-BB73A2E25C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DBE36E8-B3CD-248E-EA62-1B75A0739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3C722-099D-4A80-9038-87528A697412}" type="datetimeFigureOut">
              <a:rPr lang="da-DK" smtClean="0"/>
              <a:t>15-12-2025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2EA173F-A9DE-80DD-AAFD-610BF26DD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A58399C-AFD1-38DC-8C30-BD2B6F4D7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8C07-AB3D-4626-9781-68D46DE800B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44461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4346A3-3F32-3487-945D-79105730A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6C5D4F17-9699-426C-3C11-83FADDD547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20D869A-DC21-E446-DA37-868B9E07A5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F00F93E-2148-E692-A0C6-0E62737A5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3C722-099D-4A80-9038-87528A697412}" type="datetimeFigureOut">
              <a:rPr lang="da-DK" smtClean="0"/>
              <a:t>15-12-2025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FCF6BD2-6288-E2D8-362D-F4ECFAE2B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644B7BC-5BE2-A226-B680-B0FF32A60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8C07-AB3D-4626-9781-68D46DE800B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30807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D7B76483-A22F-CEE0-7ABF-30A657645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F93AAFF-5546-6BB4-7408-EBA7362EA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E3603C7-A81C-E86E-86E7-DDA16D4E6A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3C722-099D-4A80-9038-87528A697412}" type="datetimeFigureOut">
              <a:rPr lang="da-DK" smtClean="0"/>
              <a:t>15-12-2025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DC306C0-DA03-7EE6-FE0F-1D35C0CC3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CBC8212-39AD-ED54-6315-C9F5C47EC4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08C07-AB3D-4626-9781-68D46DE800B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8252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emf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lede 4" descr="Et billede, der indeholder næb, ørn, fjer, vinge&#10;&#10;Automatisk genereret beskrivelse">
            <a:extLst>
              <a:ext uri="{FF2B5EF4-FFF2-40B4-BE49-F238E27FC236}">
                <a16:creationId xmlns:a16="http://schemas.microsoft.com/office/drawing/2014/main" id="{FFC99D9F-5AA6-7612-CD3A-BDE95D4B8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971" y="2479904"/>
            <a:ext cx="4414402" cy="1898192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A17883DE-49EF-7C35-3D9C-70A7A724CAB6}"/>
              </a:ext>
            </a:extLst>
          </p:cNvPr>
          <p:cNvSpPr txBox="1"/>
          <p:nvPr/>
        </p:nvSpPr>
        <p:spPr>
          <a:xfrm>
            <a:off x="8486482" y="5715000"/>
            <a:ext cx="3196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Ulrik Nielsen &amp; Bo Laugesen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498B2ECE-B639-5757-8C49-1D1D35C79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526" y="2349800"/>
            <a:ext cx="2752725" cy="933450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EFD454F1-66C5-9FC5-3AEC-CCCADDF4373F}"/>
              </a:ext>
            </a:extLst>
          </p:cNvPr>
          <p:cNvSpPr txBox="1"/>
          <p:nvPr/>
        </p:nvSpPr>
        <p:spPr>
          <a:xfrm>
            <a:off x="1966822" y="3574751"/>
            <a:ext cx="2402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/>
              <a:t>Integrationsrådet</a:t>
            </a:r>
          </a:p>
        </p:txBody>
      </p:sp>
    </p:spTree>
    <p:extLst>
      <p:ext uri="{BB962C8B-B14F-4D97-AF65-F5344CB8AC3E}">
        <p14:creationId xmlns:p14="http://schemas.microsoft.com/office/powerpoint/2010/main" val="1674868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tøj, fodtøj, person, Danse&#10;&#10;Automatisk genereret beskrivelse">
            <a:extLst>
              <a:ext uri="{FF2B5EF4-FFF2-40B4-BE49-F238E27FC236}">
                <a16:creationId xmlns:a16="http://schemas.microsoft.com/office/drawing/2014/main" id="{2BD3C423-6631-C3AD-F295-08B2AE0DE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60" y="2308651"/>
            <a:ext cx="3127664" cy="4170218"/>
          </a:xfrm>
          <a:prstGeom prst="rect">
            <a:avLst/>
          </a:prstGeom>
        </p:spPr>
      </p:pic>
      <p:pic>
        <p:nvPicPr>
          <p:cNvPr id="9" name="Billede 8" descr="Et billede, der indeholder tøj, person, fodtøj, jakke&#10;&#10;Automatisk genereret beskrivelse">
            <a:extLst>
              <a:ext uri="{FF2B5EF4-FFF2-40B4-BE49-F238E27FC236}">
                <a16:creationId xmlns:a16="http://schemas.microsoft.com/office/drawing/2014/main" id="{1F1F95B3-0497-5E0F-C049-6BA7B51F5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369" y="2308651"/>
            <a:ext cx="3127664" cy="4170218"/>
          </a:xfrm>
          <a:prstGeom prst="rect">
            <a:avLst/>
          </a:prstGeom>
        </p:spPr>
      </p:pic>
      <p:pic>
        <p:nvPicPr>
          <p:cNvPr id="11" name="Billede 10" descr="Et billede, der indeholder tøj, person, Ansigt, udendørs&#10;&#10;Automatisk genereret beskrivelse">
            <a:extLst>
              <a:ext uri="{FF2B5EF4-FFF2-40B4-BE49-F238E27FC236}">
                <a16:creationId xmlns:a16="http://schemas.microsoft.com/office/drawing/2014/main" id="{9447526B-E76E-DD8A-2A64-00F665165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979" y="2308651"/>
            <a:ext cx="3645261" cy="4166013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F19428CF-FD05-1850-76B2-B415243828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7865" y="256193"/>
            <a:ext cx="1716455" cy="73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82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61445664-1053-DBC3-14A7-1182D6103C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75"/>
          <a:stretch/>
        </p:blipFill>
        <p:spPr>
          <a:xfrm>
            <a:off x="1245882" y="1445781"/>
            <a:ext cx="4329544" cy="4150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Billede 7" descr="Et billede, der indeholder udendørs, tøj, sky, træ&#10;&#10;Automatisk genereret beskrivelse">
            <a:extLst>
              <a:ext uri="{FF2B5EF4-FFF2-40B4-BE49-F238E27FC236}">
                <a16:creationId xmlns:a16="http://schemas.microsoft.com/office/drawing/2014/main" id="{669C6677-D58A-A452-D722-D2799B75D8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32" r="3311" b="29293"/>
          <a:stretch/>
        </p:blipFill>
        <p:spPr>
          <a:xfrm>
            <a:off x="6706627" y="1368827"/>
            <a:ext cx="4239491" cy="4304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90602F1D-B6F8-CEFC-AC09-8702EF054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7865" y="256193"/>
            <a:ext cx="1716455" cy="73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53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EBEC7261-6C3F-9027-132F-E2B4951E580F}"/>
              </a:ext>
            </a:extLst>
          </p:cNvPr>
          <p:cNvSpPr txBox="1"/>
          <p:nvPr/>
        </p:nvSpPr>
        <p:spPr>
          <a:xfrm>
            <a:off x="669956" y="1267485"/>
            <a:ext cx="7214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b="1" dirty="0">
                <a:latin typeface="Aptos" panose="020B0004020202020204" pitchFamily="34" charset="0"/>
              </a:rPr>
              <a:t>Hvem er Natteravnene ?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BC04C126-9AAB-999E-CDA7-158FEF3B0695}"/>
              </a:ext>
            </a:extLst>
          </p:cNvPr>
          <p:cNvSpPr txBox="1"/>
          <p:nvPr/>
        </p:nvSpPr>
        <p:spPr>
          <a:xfrm>
            <a:off x="669956" y="2098482"/>
            <a:ext cx="9536970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/>
              <a:t>Natteravnene består af 140 frivilligforeninger og mere end 3500 Natteravne</a:t>
            </a:r>
          </a:p>
          <a:p>
            <a:r>
              <a:rPr lang="da-DK" sz="2400" dirty="0"/>
              <a:t>Natteravnene i Næstved består 62 frivillige voksne. </a:t>
            </a:r>
            <a:br>
              <a:rPr lang="da-DK" sz="2400" dirty="0"/>
            </a:br>
            <a:r>
              <a:rPr lang="da-DK" sz="2400" dirty="0"/>
              <a:t>Aldersgruppen er fra 25 til 75 år.</a:t>
            </a:r>
          </a:p>
          <a:p>
            <a:r>
              <a:rPr lang="da-DK" sz="2400" dirty="0"/>
              <a:t>Vi har ingen begrænsninger i forhold til religion, seksualitet eller etnicitet.</a:t>
            </a:r>
          </a:p>
          <a:p>
            <a:r>
              <a:rPr lang="da-DK" sz="2400" dirty="0"/>
              <a:t>Vi går altid i hold af 3 personer, gerne blandet mænd og kvinder.</a:t>
            </a:r>
          </a:p>
          <a:p>
            <a:r>
              <a:rPr lang="da-DK" sz="2400" dirty="0"/>
              <a:t>Alle kan gå natteravn…. og så alligevel ikke</a:t>
            </a:r>
          </a:p>
          <a:p>
            <a:endParaRPr lang="da-DK" sz="2400" dirty="0"/>
          </a:p>
          <a:p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D463DC22-2AFE-48C7-525D-EE8337B5A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7865" y="256193"/>
            <a:ext cx="1716455" cy="73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39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EBEC7261-6C3F-9027-132F-E2B4951E580F}"/>
              </a:ext>
            </a:extLst>
          </p:cNvPr>
          <p:cNvSpPr txBox="1"/>
          <p:nvPr/>
        </p:nvSpPr>
        <p:spPr>
          <a:xfrm>
            <a:off x="669956" y="1267485"/>
            <a:ext cx="5739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b="1" dirty="0">
                <a:latin typeface="Aptos" panose="020B0004020202020204" pitchFamily="34" charset="0"/>
              </a:rPr>
              <a:t>De 5 gyldne regler !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94174112-B8A9-1A0C-8F66-0EEFF4409AD9}"/>
              </a:ext>
            </a:extLst>
          </p:cNvPr>
          <p:cNvSpPr txBox="1"/>
          <p:nvPr/>
        </p:nvSpPr>
        <p:spPr>
          <a:xfrm>
            <a:off x="669956" y="2015936"/>
            <a:ext cx="11106476" cy="4724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400" dirty="0"/>
              <a:t>Grundlaget for Natteravnenes arbejde er de “5 gyldne regler”. </a:t>
            </a:r>
            <a:br>
              <a:rPr lang="da-DK" sz="2400" dirty="0"/>
            </a:br>
            <a:r>
              <a:rPr lang="da-DK" sz="2400" dirty="0"/>
              <a:t>De kan ikke diskuteres eller afviges, da de udgør det egentlige koncept for Natteravnene.</a:t>
            </a:r>
          </a:p>
          <a:p>
            <a:endParaRPr lang="da-DK" sz="1100" dirty="0"/>
          </a:p>
          <a:p>
            <a:r>
              <a:rPr lang="da-DK" b="1" dirty="0"/>
              <a:t>1.Natteravnene er synlige, observerer og hjælper</a:t>
            </a:r>
            <a:br>
              <a:rPr lang="da-DK" b="1" dirty="0"/>
            </a:br>
            <a:r>
              <a:rPr lang="da-DK" b="1" dirty="0"/>
              <a:t> -</a:t>
            </a:r>
            <a:r>
              <a:rPr lang="da-DK" dirty="0"/>
              <a:t> de blander sig aldrig i uroligheder </a:t>
            </a:r>
            <a:r>
              <a:rPr lang="da-DK" dirty="0" err="1"/>
              <a:t>o.lign</a:t>
            </a:r>
            <a:r>
              <a:rPr lang="da-DK" dirty="0"/>
              <a:t>. De tilkalder professionel hjælp om fornødent.</a:t>
            </a:r>
          </a:p>
          <a:p>
            <a:endParaRPr lang="da-DK" sz="1100" dirty="0"/>
          </a:p>
          <a:p>
            <a:r>
              <a:rPr lang="da-DK" dirty="0"/>
              <a:t>2.</a:t>
            </a:r>
            <a:r>
              <a:rPr lang="da-DK" b="1" dirty="0"/>
              <a:t>Natteravnene går altid i hold på tre i karakteristiske gule jakker</a:t>
            </a:r>
            <a:r>
              <a:rPr lang="da-DK" dirty="0"/>
              <a:t>. </a:t>
            </a:r>
            <a:br>
              <a:rPr lang="da-DK" dirty="0"/>
            </a:br>
            <a:r>
              <a:rPr lang="da-DK" dirty="0"/>
              <a:t>- Helst med deltagelse af både kvinder og mænd, gerne med forskellig baggrund – også gerne etnisk.</a:t>
            </a:r>
          </a:p>
          <a:p>
            <a:endParaRPr lang="da-DK" sz="1100" dirty="0"/>
          </a:p>
          <a:p>
            <a:r>
              <a:rPr lang="da-DK" b="1" dirty="0"/>
              <a:t>3.Natteravnene færdes altid udendørs.</a:t>
            </a:r>
            <a:br>
              <a:rPr lang="da-DK" b="1" dirty="0"/>
            </a:br>
            <a:r>
              <a:rPr lang="da-DK" b="1" dirty="0"/>
              <a:t>- </a:t>
            </a:r>
            <a:r>
              <a:rPr lang="da-DK" dirty="0"/>
              <a:t>aldrig inde i klubber, værtshuse, diskoteker osv.</a:t>
            </a:r>
          </a:p>
          <a:p>
            <a:endParaRPr lang="da-DK" sz="1100" dirty="0"/>
          </a:p>
          <a:p>
            <a:r>
              <a:rPr lang="da-DK" b="1" dirty="0"/>
              <a:t>4.Natteravnene giver sig tid til at lytte og at tale med børn og unge – på de unges initiativ</a:t>
            </a:r>
            <a:br>
              <a:rPr lang="da-DK" b="1" dirty="0"/>
            </a:br>
            <a:r>
              <a:rPr lang="da-DK" b="1" dirty="0"/>
              <a:t>- </a:t>
            </a:r>
            <a:r>
              <a:rPr lang="da-DK" dirty="0"/>
              <a:t>rådgiver kun inden for rammerne af almindelig ”sund fornuft”. Tunge problemer bliver henvist til forældrene eller til professionelle i det lokale netværk (SSP, anonym rådgivning o. lign)</a:t>
            </a:r>
          </a:p>
          <a:p>
            <a:endParaRPr lang="da-DK" sz="1100" dirty="0"/>
          </a:p>
          <a:p>
            <a:r>
              <a:rPr lang="da-DK" dirty="0"/>
              <a:t>5.</a:t>
            </a:r>
            <a:r>
              <a:rPr lang="da-DK" b="1" dirty="0"/>
              <a:t>Natteravn hjælper gerne “forulykkede” børn og unge med at komme hjem </a:t>
            </a:r>
            <a:br>
              <a:rPr lang="da-DK" b="1" dirty="0"/>
            </a:br>
            <a:r>
              <a:rPr lang="da-DK" b="1" dirty="0"/>
              <a:t>-</a:t>
            </a:r>
            <a:r>
              <a:rPr lang="da-DK" dirty="0"/>
              <a:t>helst via deres familie og venner, men følger ikke nogen hjem alene – og låner ikke penge ud.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5A57CB97-27A0-8480-8449-3D1C29722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7865" y="256193"/>
            <a:ext cx="1716455" cy="73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78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EBEC7261-6C3F-9027-132F-E2B4951E580F}"/>
              </a:ext>
            </a:extLst>
          </p:cNvPr>
          <p:cNvSpPr txBox="1"/>
          <p:nvPr/>
        </p:nvSpPr>
        <p:spPr>
          <a:xfrm>
            <a:off x="669956" y="1267485"/>
            <a:ext cx="3890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b="1" dirty="0">
                <a:latin typeface="Aptos" panose="020B0004020202020204" pitchFamily="34" charset="0"/>
              </a:rPr>
              <a:t>SYNLIGE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119602A-1EE0-D920-DC92-8E71A7AE0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4235" y="2098482"/>
            <a:ext cx="2747809" cy="44651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1064474C-3895-220F-787D-C9563FC3464F}"/>
              </a:ext>
            </a:extLst>
          </p:cNvPr>
          <p:cNvSpPr txBox="1"/>
          <p:nvPr/>
        </p:nvSpPr>
        <p:spPr>
          <a:xfrm>
            <a:off x="669956" y="2098482"/>
            <a:ext cx="60946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400" dirty="0"/>
              <a:t>Natteravnene er synlige dér, hvor der er behov for ekstra tryghed – fra øde stier til travle festgader. Deres konstante bevægelse sikrer, at de er til stede mange steder i løbet af natten.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ADD7A76-64D2-E0A7-17A1-53A72054B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7865" y="256193"/>
            <a:ext cx="1716455" cy="73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75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EBEC7261-6C3F-9027-132F-E2B4951E580F}"/>
              </a:ext>
            </a:extLst>
          </p:cNvPr>
          <p:cNvSpPr txBox="1"/>
          <p:nvPr/>
        </p:nvSpPr>
        <p:spPr>
          <a:xfrm>
            <a:off x="669956" y="1263330"/>
            <a:ext cx="3890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b="1" dirty="0">
                <a:latin typeface="Aptos" panose="020B0004020202020204" pitchFamily="34" charset="0"/>
              </a:rPr>
              <a:t>TRYGHED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035D46A3-9246-AD83-56C5-040902A7C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6872" y="2094327"/>
            <a:ext cx="3365172" cy="38645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BB78FF9A-7C4B-7C07-5072-BC9134CDA9AF}"/>
              </a:ext>
            </a:extLst>
          </p:cNvPr>
          <p:cNvSpPr txBox="1"/>
          <p:nvPr/>
        </p:nvSpPr>
        <p:spPr>
          <a:xfrm>
            <a:off x="669955" y="2094327"/>
            <a:ext cx="665429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400" dirty="0"/>
              <a:t>Alle Natteravne gennemgår et basiskursus, så de er rustet til deres rolle med at skabe tryghed i nattelivet. Desuden opkvalificeres de løbende for at sikre en velfungerende indsats over hele landet. Natteravnene arbejder ud fra en enkel metode, der bygger på synlighed, dialog og samarbejde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8430566-4CE9-DB53-5BFB-3187183BD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7865" y="256193"/>
            <a:ext cx="1716455" cy="73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18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EBEC7261-6C3F-9027-132F-E2B4951E580F}"/>
              </a:ext>
            </a:extLst>
          </p:cNvPr>
          <p:cNvSpPr txBox="1"/>
          <p:nvPr/>
        </p:nvSpPr>
        <p:spPr>
          <a:xfrm>
            <a:off x="669956" y="1267485"/>
            <a:ext cx="5046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b="1" dirty="0">
                <a:latin typeface="Aptos" panose="020B0004020202020204" pitchFamily="34" charset="0"/>
              </a:rPr>
              <a:t>TILLID &amp; DIALOG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6655F52F-4F17-C28B-76D9-C1E360816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843" y="2098482"/>
            <a:ext cx="3092201" cy="4130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8B8992B8-E027-A18E-569E-C080831FE110}"/>
              </a:ext>
            </a:extLst>
          </p:cNvPr>
          <p:cNvSpPr txBox="1"/>
          <p:nvPr/>
        </p:nvSpPr>
        <p:spPr>
          <a:xfrm>
            <a:off x="669956" y="2098482"/>
            <a:ext cx="65536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400" dirty="0"/>
              <a:t>Natteravnene møder de unge i øjenhøjde, </a:t>
            </a:r>
            <a:br>
              <a:rPr lang="da-DK" sz="2400" dirty="0"/>
            </a:br>
            <a:r>
              <a:rPr lang="da-DK" sz="2400" dirty="0"/>
              <a:t>lytter til deres behov og tilbyder støtte. </a:t>
            </a:r>
            <a:br>
              <a:rPr lang="da-DK" sz="2400" dirty="0"/>
            </a:br>
            <a:r>
              <a:rPr lang="da-DK" sz="2400" dirty="0"/>
              <a:t>Fordi Natteravnene er et kendt brand, er der en umiddelbar tillid mellem de unge og Natteravnene.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88F8DCF-DF28-EDE1-A4B7-856806355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7865" y="256193"/>
            <a:ext cx="1716455" cy="73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10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tøj, person, smil, jakke&#10;&#10;Automatisk genereret beskrivelse">
            <a:extLst>
              <a:ext uri="{FF2B5EF4-FFF2-40B4-BE49-F238E27FC236}">
                <a16:creationId xmlns:a16="http://schemas.microsoft.com/office/drawing/2014/main" id="{9593516A-84AB-8B36-0E8C-7D8FD625F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56" y="2098482"/>
            <a:ext cx="6661582" cy="2999013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0B37E6D3-7B98-ACCE-4850-EAC88A1EE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1981" y="2003728"/>
            <a:ext cx="3399653" cy="39521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940FB171-38EF-FF15-8A48-6BF6887C1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7865" y="256193"/>
            <a:ext cx="1716455" cy="73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55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EBEC7261-6C3F-9027-132F-E2B4951E580F}"/>
              </a:ext>
            </a:extLst>
          </p:cNvPr>
          <p:cNvSpPr txBox="1"/>
          <p:nvPr/>
        </p:nvSpPr>
        <p:spPr>
          <a:xfrm>
            <a:off x="669956" y="1266080"/>
            <a:ext cx="421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b="1" dirty="0">
                <a:latin typeface="Aptos" panose="020B0004020202020204" pitchFamily="34" charset="0"/>
              </a:rPr>
              <a:t>NÆVERZONE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0AFD19F2-01C1-AFEB-5AEF-C39613B7FEB8}"/>
              </a:ext>
            </a:extLst>
          </p:cNvPr>
          <p:cNvSpPr txBox="1"/>
          <p:nvPr/>
        </p:nvSpPr>
        <p:spPr>
          <a:xfrm>
            <a:off x="663920" y="2097077"/>
            <a:ext cx="75656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/>
              <a:t>Næver-zone er en gruppe aktører, som er gået sammen for at </a:t>
            </a:r>
            <a:r>
              <a:rPr lang="da-DK" sz="2400"/>
              <a:t>hinder udbredelsen, og indtagelsen, af </a:t>
            </a:r>
            <a:r>
              <a:rPr lang="da-DK" sz="2400" dirty="0"/>
              <a:t>narko i nattelivet i Næstved, </a:t>
            </a:r>
            <a:r>
              <a:rPr lang="da-DK" sz="2400"/>
              <a:t>samt skabe </a:t>
            </a:r>
            <a:r>
              <a:rPr lang="da-DK" sz="2400" dirty="0"/>
              <a:t>opmærksomhed blandt de unge, deres forældre og øvrige borgere. </a:t>
            </a:r>
            <a:br>
              <a:rPr lang="da-DK" sz="2400" dirty="0"/>
            </a:br>
            <a:endParaRPr lang="da-DK" sz="2400" dirty="0"/>
          </a:p>
          <a:p>
            <a:r>
              <a:rPr lang="da-DK" sz="2400" dirty="0"/>
              <a:t>		I samarbejdet medvirker politi, SSP, </a:t>
            </a:r>
            <a:br>
              <a:rPr lang="da-DK" sz="2400" dirty="0"/>
            </a:br>
            <a:r>
              <a:rPr lang="da-DK" sz="2400" dirty="0"/>
              <a:t>		ungdomsskolen, uddannelsessteder, </a:t>
            </a:r>
            <a:br>
              <a:rPr lang="da-DK" sz="2400" dirty="0"/>
            </a:br>
            <a:r>
              <a:rPr lang="da-DK" sz="2400" dirty="0"/>
              <a:t>		beværtninger, natteravnene og taxi </a:t>
            </a:r>
            <a:br>
              <a:rPr lang="da-DK" sz="2400" dirty="0"/>
            </a:br>
            <a:r>
              <a:rPr lang="da-DK" sz="2400" dirty="0"/>
              <a:t>		som brænder for Næstved og gerne</a:t>
            </a:r>
            <a:br>
              <a:rPr lang="da-DK" sz="2400" dirty="0"/>
            </a:br>
            <a:r>
              <a:rPr lang="da-DK" sz="2400" dirty="0"/>
              <a:t>		vil bidrage til at sikre at Næstved er </a:t>
            </a:r>
            <a:br>
              <a:rPr lang="da-DK" sz="2400" dirty="0"/>
            </a:br>
            <a:r>
              <a:rPr lang="da-DK" sz="2400" dirty="0"/>
              <a:t>		en god og tryg by for vores unge </a:t>
            </a:r>
            <a:br>
              <a:rPr lang="da-DK" sz="2400" dirty="0"/>
            </a:br>
            <a:r>
              <a:rPr lang="da-DK" sz="2400" dirty="0"/>
              <a:t>		mennesker af færdes i.</a:t>
            </a:r>
          </a:p>
        </p:txBody>
      </p:sp>
      <p:pic>
        <p:nvPicPr>
          <p:cNvPr id="9" name="Billede 8" descr="Et billede, der indeholder tekst, skærmbillede&#10;&#10;Automatisk genereret beskrivelse">
            <a:extLst>
              <a:ext uri="{FF2B5EF4-FFF2-40B4-BE49-F238E27FC236}">
                <a16:creationId xmlns:a16="http://schemas.microsoft.com/office/drawing/2014/main" id="{AE2CCFE5-A97F-FCC8-3A99-DCA017C37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20" y="3986220"/>
            <a:ext cx="1773150" cy="25079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8861BECF-9780-009E-D29E-679A7F9BD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8019" y="2160451"/>
            <a:ext cx="2460888" cy="33228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E3D67568-740E-0D07-E70D-00FBD74E5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7865" y="256193"/>
            <a:ext cx="1716455" cy="73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56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EBEC7261-6C3F-9027-132F-E2B4951E580F}"/>
              </a:ext>
            </a:extLst>
          </p:cNvPr>
          <p:cNvSpPr txBox="1"/>
          <p:nvPr/>
        </p:nvSpPr>
        <p:spPr>
          <a:xfrm>
            <a:off x="669956" y="1267485"/>
            <a:ext cx="4055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b="1" dirty="0">
                <a:latin typeface="Aptos" panose="020B0004020202020204" pitchFamily="34" charset="0"/>
              </a:rPr>
              <a:t>NÆVERZONE</a:t>
            </a:r>
          </a:p>
        </p:txBody>
      </p:sp>
      <p:pic>
        <p:nvPicPr>
          <p:cNvPr id="4" name="10000000_6549710425132796_9221920851567756201_n">
            <a:hlinkClick r:id="" action="ppaction://media"/>
            <a:extLst>
              <a:ext uri="{FF2B5EF4-FFF2-40B4-BE49-F238E27FC236}">
                <a16:creationId xmlns:a16="http://schemas.microsoft.com/office/drawing/2014/main" id="{3DB130C6-91B0-064E-349D-208F3C80DC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0617" y="2098482"/>
            <a:ext cx="7930766" cy="4560191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324133F6-ED97-E8AB-945C-0C68CDB029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7865" y="256193"/>
            <a:ext cx="1716455" cy="73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89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513</Words>
  <Application>Microsoft Office PowerPoint</Application>
  <PresentationFormat>Widescreen</PresentationFormat>
  <Paragraphs>30</Paragraphs>
  <Slides>11</Slides>
  <Notes>0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11</vt:i4>
      </vt:variant>
    </vt:vector>
  </HeadingPairs>
  <TitlesOfParts>
    <vt:vector size="16" baseType="lpstr">
      <vt:lpstr>Aptos</vt:lpstr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Bo Laugesen</dc:creator>
  <cp:lastModifiedBy>Irina Vlasova Jørgensen</cp:lastModifiedBy>
  <cp:revision>20</cp:revision>
  <dcterms:created xsi:type="dcterms:W3CDTF">2023-10-29T19:25:22Z</dcterms:created>
  <dcterms:modified xsi:type="dcterms:W3CDTF">2025-12-15T09:59:41Z</dcterms:modified>
</cp:coreProperties>
</file>